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1D34-D9F7-44E0-AFF0-76514CD383E9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F148-E323-4E6B-8088-F0784292A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6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ds.strath.ac.uk\idrive\HASS-New\Centres\SCILT\SCILT\Awards\MTOT\2014-2015\Resources%20for%20website\August\Downloadable%20poetry%20resources%20by%20language\Spanish\Primary\What%20does%20red%20sound%20like%20lesson%20plan%20-%20by%20vicki\senses.doc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ds.strath.ac.uk\idrive\HASS-New\Centres\SCILT\SCILT\Awards\MTOT\2014-2015\Resources%20for%20website\August\Downloadable%20poetry%20resources%20by%20language\Spanish\Primary\What%20does%20red%20sound%20like%20lesson%20plan%20-%20by%20vicki\glossary%20and%20evaluation.doc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ssrumphiuseffect.blogspot.co.uk/2009/04/poetry-makers-pat-mora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Intentions: 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Discovering new and interesting words to describe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Spanish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how verbs and nouns can evoke senses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my knowledge of two languages in a creative way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148-E323-4E6B-8088-F0784292AB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1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Think. Pair. Share.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favourite senses… In pairs, pupils discuss the following: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favourite flavour?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favourite texture?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favourite smell?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favourite sound?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favourite picture/view/image?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148-E323-4E6B-8088-F0784292AB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9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way in which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trigger the senses.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chart in English (search “paint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chart” on https://images.google.com/)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been given names that help us imagine them more vividly.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senses are associated with each of these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Discuss with partners. Choose 2 or 3 and write in them in the corresponding box on the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sense grid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brief explanation.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148-E323-4E6B-8088-F0784292AB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3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look at Spanish colour chart. Using the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glossary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try to find a different colour which evokes each one of the five senses. Write this colour in Spanish in the correct sense box on the grid and a brief note in English explaining your answer. Discuss.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148-E323-4E6B-8088-F0784292AB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7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poem by Pat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http://missrumphiuseffect.blogspot.co.uk/2009/04/poetry-makers-pat-mora.html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Discuss;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 and senses: Look at the verbs, highlight all the verbs being used. Which sense is most strongly evoked by the verbs in this poem?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the nouns. To which objects does she compare each colours?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mother tongue. Why does she use Spanish and English? Is it because she learned colours in her first(childhood) language?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148-E323-4E6B-8088-F0784292AB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3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3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4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6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87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8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0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9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3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2D37-A71B-4203-A063-324E8661BD83}" type="datetimeFigureOut">
              <a:rPr lang="en-GB" smtClean="0"/>
              <a:t>13/08/2014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F5C0-FE49-4BFD-BF76-211054152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issrumphiuseffect.blogspot.co.uk/2009/04/poetry-makers-pat-mora.html" TargetMode="External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089">
            <a:off x="5348085" y="983309"/>
            <a:ext cx="3053241" cy="305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472">
            <a:off x="835279" y="746196"/>
            <a:ext cx="3899603" cy="49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762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25677"/>
              </p:ext>
            </p:extLst>
          </p:nvPr>
        </p:nvGraphicFramePr>
        <p:xfrm>
          <a:off x="2483768" y="3717032"/>
          <a:ext cx="6048672" cy="1961907"/>
        </p:xfrm>
        <a:graphic>
          <a:graphicData uri="http://schemas.openxmlformats.org/drawingml/2006/table">
            <a:tbl>
              <a:tblPr/>
              <a:tblGrid>
                <a:gridCol w="6048672"/>
              </a:tblGrid>
              <a:tr h="1961907">
                <a:tc>
                  <a:txBody>
                    <a:bodyPr/>
                    <a:lstStyle/>
                    <a:p>
                      <a:pPr algn="ctr"/>
                      <a:r>
                        <a:rPr lang="en-GB" sz="5500" b="1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What does</a:t>
                      </a:r>
                      <a:r>
                        <a:rPr lang="en-GB" sz="5500" b="1" dirty="0">
                          <a:solidFill>
                            <a:srgbClr val="FF0000"/>
                          </a:solidFill>
                          <a:effectLst/>
                          <a:latin typeface="Candara"/>
                        </a:rPr>
                        <a:t> "red" </a:t>
                      </a:r>
                      <a:r>
                        <a:rPr lang="en-GB" sz="5500" b="1" dirty="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sound like?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71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gbb14102\AppData\Local\Microsoft\Windows\Temporary Internet Files\Content.IE5\SK8VDT04\MC9002381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544120" cy="16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bb14102\AppData\Local\Microsoft\Windows\Temporary Internet Files\Content.IE5\520W839S\MC9002381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95" y="274828"/>
            <a:ext cx="1765665" cy="27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bb14102\AppData\Local\Microsoft\Windows\Temporary Internet Files\Content.IE5\RUBQ2X70\MC9002381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6" y="4221088"/>
            <a:ext cx="3327200" cy="1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bb14102\AppData\Local\Microsoft\Windows\Temporary Internet Files\Content.IE5\25YUS54X\MC900211478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" b="13939"/>
          <a:stretch/>
        </p:blipFill>
        <p:spPr bwMode="auto">
          <a:xfrm>
            <a:off x="755576" y="274828"/>
            <a:ext cx="3116071" cy="36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bb14102\AppData\Local\Microsoft\Windows\Temporary Internet Files\Content.IE5\O0F0UY9T\MC900211482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 b="21554"/>
          <a:stretch/>
        </p:blipFill>
        <p:spPr bwMode="auto">
          <a:xfrm>
            <a:off x="5813094" y="3140968"/>
            <a:ext cx="2385927" cy="33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4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1186"/>
            <a:ext cx="5314332" cy="352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5" y="28850"/>
            <a:ext cx="5304521" cy="380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11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82"/>
            <a:ext cx="9144000" cy="67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8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bb14102\AppData\Local\Microsoft\Windows\Temporary Internet Files\Content.IE5\SK8VDT04\MC9002381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07" y="692696"/>
            <a:ext cx="2544120" cy="16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bb14102\AppData\Local\Microsoft\Windows\Temporary Internet Files\Content.IE5\520W839S\MC9002381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99" y="274828"/>
            <a:ext cx="1446961" cy="22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gbb14102\AppData\Local\Microsoft\Windows\Temporary Internet Files\Content.IE5\RUBQ2X70\MC9002381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6" y="4548094"/>
            <a:ext cx="2608333" cy="11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gbb14102\AppData\Local\Microsoft\Windows\Temporary Internet Files\Content.IE5\25YUS54X\MC900211478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" b="13939"/>
          <a:stretch/>
        </p:blipFill>
        <p:spPr bwMode="auto">
          <a:xfrm>
            <a:off x="755576" y="274829"/>
            <a:ext cx="2326383" cy="27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gbb14102\AppData\Local\Microsoft\Windows\Temporary Internet Files\Content.IE5\O0F0UY9T\MC900211482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 b="21554"/>
          <a:stretch/>
        </p:blipFill>
        <p:spPr bwMode="auto">
          <a:xfrm>
            <a:off x="6578407" y="4221088"/>
            <a:ext cx="1620614" cy="22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hlinkClick r:id="rId8"/>
          </p:cNvPr>
          <p:cNvSpPr txBox="1"/>
          <p:nvPr/>
        </p:nvSpPr>
        <p:spPr>
          <a:xfrm>
            <a:off x="2051720" y="3066246"/>
            <a:ext cx="5472608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“Colour crackle, colours roar.”</a:t>
            </a:r>
          </a:p>
          <a:p>
            <a:pPr algn="ctr"/>
            <a:r>
              <a:rPr lang="en-GB" sz="3200" dirty="0" smtClean="0"/>
              <a:t>By Pat </a:t>
            </a:r>
            <a:r>
              <a:rPr lang="en-GB" sz="3200" dirty="0" err="1" smtClean="0"/>
              <a:t>Mora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961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273</Words>
  <Application>Microsoft Office PowerPoint</Application>
  <PresentationFormat>On-screen Show (4:3)</PresentationFormat>
  <Paragraphs>28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</dc:creator>
  <cp:lastModifiedBy>Hass</cp:lastModifiedBy>
  <cp:revision>3</cp:revision>
  <dcterms:created xsi:type="dcterms:W3CDTF">2014-08-13T09:33:49Z</dcterms:created>
  <dcterms:modified xsi:type="dcterms:W3CDTF">2014-08-13T09:49:39Z</dcterms:modified>
</cp:coreProperties>
</file>